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66" r:id="rId2"/>
    <p:sldId id="256" r:id="rId3"/>
    <p:sldId id="262" r:id="rId4"/>
    <p:sldId id="263" r:id="rId5"/>
    <p:sldId id="265" r:id="rId6"/>
    <p:sldId id="257" r:id="rId7"/>
    <p:sldId id="261" r:id="rId8"/>
    <p:sldId id="258" r:id="rId9"/>
    <p:sldId id="259" r:id="rId10"/>
    <p:sldId id="260" r:id="rId11"/>
  </p:sldIdLst>
  <p:sldSz cx="12192000" cy="6858000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0175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886FE-E85F-479E-904B-EAFEB0B770B4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0175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D98D4-897D-4801-88C9-41E17E68A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74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0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70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5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1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92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77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4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35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0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360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0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D8CE4-31D7-4703-8E41-CA4E32703DB2}" type="datetimeFigureOut">
              <a:rPr lang="en-US" smtClean="0"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3FC45-90DB-487B-980E-6942B41366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80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4729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9252"/>
            <a:ext cx="10515600" cy="530609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/>
              <a:t>Consider the psychological consequences of stripping, delousing, and shaving the heads of prisoners or members of the military. What transformations take place when people go through an experience like this?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/>
              <a:t>After the study, how do you think the prisoners and guards felt?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/>
              <a:t>If you were the experimenter in charge, would you have done this study? Would you have terminated it earlier? Would you have conducted a follow-up study?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486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473" y="738613"/>
            <a:ext cx="3926983" cy="1528069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Group polarization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7432" y="2369714"/>
            <a:ext cx="4069723" cy="380725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Group decisions tend to be polarized in the direction favored by the individual members’ initial opinion </a:t>
            </a:r>
            <a:endParaRPr lang="en-US" sz="3200" dirty="0"/>
          </a:p>
        </p:txBody>
      </p:sp>
      <p:pic>
        <p:nvPicPr>
          <p:cNvPr id="5122" name="Picture 2" descr="https://angellacasullo.files.wordpress.com/2015/10/608743-34331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340" y="-200117"/>
            <a:ext cx="5615187" cy="647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174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513" y="181459"/>
            <a:ext cx="9144000" cy="1024489"/>
          </a:xfrm>
        </p:spPr>
        <p:txBody>
          <a:bodyPr/>
          <a:lstStyle/>
          <a:p>
            <a:r>
              <a:rPr lang="en-US" b="1" dirty="0" smtClean="0"/>
              <a:t>Explanations of Conformity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235" y="5422211"/>
            <a:ext cx="9144000" cy="1256885"/>
          </a:xfrm>
        </p:spPr>
        <p:txBody>
          <a:bodyPr>
            <a:normAutofit/>
          </a:bodyPr>
          <a:lstStyle/>
          <a:p>
            <a:r>
              <a:rPr lang="en-US" sz="3200" smtClean="0"/>
              <a:t>Notes </a:t>
            </a:r>
            <a:r>
              <a:rPr lang="en-US" sz="3200" smtClean="0"/>
              <a:t>3.3</a:t>
            </a:r>
            <a:endParaRPr lang="en-US" sz="3200" dirty="0" smtClean="0"/>
          </a:p>
          <a:p>
            <a:r>
              <a:rPr lang="en-US" sz="3200" smtClean="0"/>
              <a:t>May</a:t>
            </a:r>
            <a:r>
              <a:rPr lang="en-US" sz="3200" smtClean="0"/>
              <a:t> </a:t>
            </a:r>
            <a:r>
              <a:rPr lang="en-US" sz="3200" smtClean="0"/>
              <a:t>__, </a:t>
            </a:r>
            <a:r>
              <a:rPr lang="en-US" sz="3200" smtClean="0"/>
              <a:t>2018</a:t>
            </a:r>
            <a:endParaRPr lang="en-US" sz="3200" dirty="0"/>
          </a:p>
        </p:txBody>
      </p:sp>
      <p:pic>
        <p:nvPicPr>
          <p:cNvPr id="6146" name="Picture 2" descr="https://cdn.davidwolfe.com/wp-content/uploads/2016/04/shutterstock_1587036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513" y="1318591"/>
            <a:ext cx="7620000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509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42938" cy="1257613"/>
          </a:xfrm>
        </p:spPr>
        <p:txBody>
          <a:bodyPr>
            <a:normAutofit fontScale="90000"/>
          </a:bodyPr>
          <a:lstStyle/>
          <a:p>
            <a:r>
              <a:rPr lang="en-US" smtClean="0"/>
              <a:t>Learnings from Zimbardo’s Stanford Prison Experiment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6503786" cy="4351338"/>
          </a:xfrm>
        </p:spPr>
        <p:txBody>
          <a:bodyPr/>
          <a:lstStyle/>
          <a:p>
            <a:r>
              <a:rPr lang="en-US" b="1" smtClean="0"/>
              <a:t>Deindividuation: </a:t>
            </a:r>
            <a:r>
              <a:rPr lang="en-US" smtClean="0"/>
              <a:t>you become so immersed in the norms of a group that you lose your sense of identity and personal responsibility</a:t>
            </a:r>
          </a:p>
          <a:p>
            <a:pPr lvl="1"/>
            <a:r>
              <a:rPr lang="en-US" b="1" smtClean="0"/>
              <a:t>Examples? </a:t>
            </a:r>
          </a:p>
          <a:p>
            <a:pPr lvl="1"/>
            <a:r>
              <a:rPr lang="en-US" b="1" smtClean="0"/>
              <a:t>What is this a potential problem? </a:t>
            </a:r>
          </a:p>
          <a:p>
            <a:endParaRPr lang="en-US" b="1"/>
          </a:p>
        </p:txBody>
      </p:sp>
      <p:pic>
        <p:nvPicPr>
          <p:cNvPr id="1026" name="Picture 2" descr="Image result for deindividu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473865"/>
            <a:ext cx="57150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321" y="1386767"/>
            <a:ext cx="380047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814" y="3809136"/>
            <a:ext cx="4718150" cy="304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447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39" y="223458"/>
            <a:ext cx="10515600" cy="1000035"/>
          </a:xfrm>
        </p:spPr>
        <p:txBody>
          <a:bodyPr/>
          <a:lstStyle/>
          <a:p>
            <a:r>
              <a:rPr lang="en-US" smtClean="0"/>
              <a:t>Evaluating the Stanford Prison Experiment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439" y="1416676"/>
            <a:ext cx="11641429" cy="5331853"/>
          </a:xfrm>
        </p:spPr>
        <p:txBody>
          <a:bodyPr>
            <a:normAutofit/>
          </a:bodyPr>
          <a:lstStyle/>
          <a:p>
            <a:r>
              <a:rPr lang="en-US" smtClean="0"/>
              <a:t>The study may lack </a:t>
            </a:r>
            <a:r>
              <a:rPr lang="en-US" b="1"/>
              <a:t>e</a:t>
            </a:r>
            <a:r>
              <a:rPr lang="en-US" b="1" smtClean="0"/>
              <a:t>cological validity</a:t>
            </a:r>
            <a:r>
              <a:rPr lang="en-US" smtClean="0"/>
              <a:t>, meaning its results can’t necessarily be applied outside of the experiment setting. In the case of the Stanford Prison Experiment, the participants were acting according to assigned roles; </a:t>
            </a:r>
            <a:r>
              <a:rPr lang="en-US" i="1" smtClean="0">
                <a:solidFill>
                  <a:srgbClr val="FF0000"/>
                </a:solidFill>
              </a:rPr>
              <a:t>would people really act this way in real life? </a:t>
            </a:r>
          </a:p>
        </p:txBody>
      </p:sp>
      <p:pic>
        <p:nvPicPr>
          <p:cNvPr id="2052" name="Picture 4" descr="Image result for ecological valid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868" y="3333441"/>
            <a:ext cx="6071269" cy="341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863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39" y="223458"/>
            <a:ext cx="10515600" cy="1000035"/>
          </a:xfrm>
        </p:spPr>
        <p:txBody>
          <a:bodyPr/>
          <a:lstStyle/>
          <a:p>
            <a:r>
              <a:rPr lang="en-US" smtClean="0"/>
              <a:t>Evaluating the Stanford Prison Experiment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440" y="1596980"/>
            <a:ext cx="7739130" cy="5151549"/>
          </a:xfrm>
        </p:spPr>
        <p:txBody>
          <a:bodyPr>
            <a:normAutofit/>
          </a:bodyPr>
          <a:lstStyle/>
          <a:p>
            <a:r>
              <a:rPr lang="en-US" sz="3600" smtClean="0"/>
              <a:t>Does it “pass” MCEG?</a:t>
            </a:r>
          </a:p>
          <a:p>
            <a:pPr lvl="1"/>
            <a:r>
              <a:rPr lang="en-US" sz="3600" b="1" smtClean="0"/>
              <a:t>M:</a:t>
            </a:r>
          </a:p>
          <a:p>
            <a:pPr lvl="1"/>
            <a:r>
              <a:rPr lang="en-US" sz="3600" b="1" smtClean="0"/>
              <a:t>C:</a:t>
            </a:r>
          </a:p>
          <a:p>
            <a:pPr lvl="1"/>
            <a:r>
              <a:rPr lang="en-US" sz="3600" b="1" smtClean="0"/>
              <a:t>E: </a:t>
            </a:r>
            <a:r>
              <a:rPr lang="en-US" sz="3600" smtClean="0"/>
              <a:t>American Psychological Association (APA) passed ethical guidelines after Zimbardo’s experiment: “informed consent” required.</a:t>
            </a:r>
          </a:p>
          <a:p>
            <a:pPr lvl="1"/>
            <a:r>
              <a:rPr lang="en-US" sz="3600" b="1" smtClean="0"/>
              <a:t>G: </a:t>
            </a:r>
            <a:endParaRPr lang="en-US" sz="3600" b="1"/>
          </a:p>
        </p:txBody>
      </p:sp>
      <p:pic>
        <p:nvPicPr>
          <p:cNvPr id="3074" name="Picture 2" descr="Image result for eg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06" y="1596980"/>
            <a:ext cx="41910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323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124" y="309093"/>
            <a:ext cx="10941676" cy="1007641"/>
          </a:xfrm>
        </p:spPr>
        <p:txBody>
          <a:bodyPr>
            <a:normAutofit fontScale="90000"/>
          </a:bodyPr>
          <a:lstStyle/>
          <a:p>
            <a:r>
              <a:rPr lang="en-US" b="1" smtClean="0"/>
              <a:t>Why We Conform: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	</a:t>
            </a:r>
            <a:r>
              <a:rPr lang="en-US" i="1" smtClean="0"/>
              <a:t>“We </a:t>
            </a:r>
            <a:r>
              <a:rPr lang="en-US" i="1" dirty="0" smtClean="0"/>
              <a:t>want to be right, and we want to be liked”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124" y="1751527"/>
            <a:ext cx="2762629" cy="442543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Informational Influence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Normative Influence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i.ytimg.com/vi/UT_IYG95VM0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110" y="1751527"/>
            <a:ext cx="9332890" cy="494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123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sciencemag.co.uk/wp-content/uploads/2015/03/Rosie-Woodcock-Evolution_1024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268" y="2375222"/>
            <a:ext cx="8247655" cy="40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643944" y="618186"/>
            <a:ext cx="3876541" cy="5558777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Informational Influence</a:t>
            </a:r>
          </a:p>
          <a:p>
            <a:pPr lvl="1"/>
            <a:r>
              <a:rPr lang="en-US" sz="3200" dirty="0" smtClean="0"/>
              <a:t>Going along with the ideas or views of others because their ideas make sense </a:t>
            </a:r>
          </a:p>
          <a:p>
            <a:pPr lvl="1"/>
            <a:r>
              <a:rPr lang="en-US" sz="3200" dirty="0" smtClean="0"/>
              <a:t>We don’t want to be wrong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705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097" y="875763"/>
            <a:ext cx="4134118" cy="5301200"/>
          </a:xfrm>
        </p:spPr>
        <p:txBody>
          <a:bodyPr>
            <a:noAutofit/>
          </a:bodyPr>
          <a:lstStyle/>
          <a:p>
            <a:r>
              <a:rPr lang="en-US" sz="3300" dirty="0" smtClean="0">
                <a:solidFill>
                  <a:srgbClr val="FF0000"/>
                </a:solidFill>
              </a:rPr>
              <a:t>Normative Influence:</a:t>
            </a:r>
          </a:p>
          <a:p>
            <a:pPr lvl="1"/>
            <a:r>
              <a:rPr lang="en-US" sz="3300" dirty="0" smtClean="0"/>
              <a:t>When we conform to others because we want to be liked</a:t>
            </a:r>
          </a:p>
          <a:p>
            <a:pPr lvl="1"/>
            <a:r>
              <a:rPr lang="en-US" sz="3300" dirty="0" smtClean="0"/>
              <a:t>Stems from a need to feel accepted and that we belong </a:t>
            </a:r>
            <a:endParaRPr lang="en-US" sz="3300" dirty="0"/>
          </a:p>
        </p:txBody>
      </p:sp>
      <p:pic>
        <p:nvPicPr>
          <p:cNvPr id="3074" name="Picture 2" descr="https://finkbrave.files.wordpress.com/2012/03/conformity1.jpg?w=4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732" y="991359"/>
            <a:ext cx="6479775" cy="5450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537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407" y="223457"/>
            <a:ext cx="10515600" cy="89700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Dispositional and situational explanations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407" y="1223493"/>
            <a:ext cx="6000482" cy="5396247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Hogg &amp; Vaughan (2008): </a:t>
            </a:r>
            <a:r>
              <a:rPr lang="en-US" sz="3200" dirty="0" smtClean="0">
                <a:solidFill>
                  <a:srgbClr val="7030A0"/>
                </a:solidFill>
              </a:rPr>
              <a:t>dispositional factors </a:t>
            </a:r>
            <a:r>
              <a:rPr lang="en-US" sz="3200" dirty="0" smtClean="0"/>
              <a:t>are associated with increased conformity, including: </a:t>
            </a:r>
          </a:p>
          <a:p>
            <a:pPr lvl="1"/>
            <a:r>
              <a:rPr lang="en-US" sz="2800" dirty="0" smtClean="0">
                <a:solidFill>
                  <a:srgbClr val="0070C0"/>
                </a:solidFill>
              </a:rPr>
              <a:t>low self esteem, </a:t>
            </a:r>
          </a:p>
          <a:p>
            <a:pPr lvl="1"/>
            <a:r>
              <a:rPr lang="en-US" sz="2800" dirty="0" smtClean="0">
                <a:solidFill>
                  <a:srgbClr val="0070C0"/>
                </a:solidFill>
              </a:rPr>
              <a:t>high need for social support &amp; approval, </a:t>
            </a:r>
          </a:p>
          <a:p>
            <a:pPr lvl="1"/>
            <a:r>
              <a:rPr lang="en-US" sz="2800" dirty="0" smtClean="0">
                <a:solidFill>
                  <a:srgbClr val="0070C0"/>
                </a:solidFill>
              </a:rPr>
              <a:t>high anxiety, </a:t>
            </a:r>
          </a:p>
          <a:p>
            <a:pPr lvl="1"/>
            <a:r>
              <a:rPr lang="en-US" sz="2800" dirty="0" smtClean="0">
                <a:solidFill>
                  <a:srgbClr val="0070C0"/>
                </a:solidFill>
              </a:rPr>
              <a:t>feelings of low status in the group</a:t>
            </a:r>
          </a:p>
          <a:p>
            <a:r>
              <a:rPr lang="en-US" sz="3200" i="1" dirty="0" smtClean="0"/>
              <a:t>Still, most psychologists believe </a:t>
            </a:r>
            <a:r>
              <a:rPr lang="en-US" sz="3200" i="1" dirty="0" smtClean="0">
                <a:solidFill>
                  <a:srgbClr val="00B050"/>
                </a:solidFill>
              </a:rPr>
              <a:t>situational factors </a:t>
            </a:r>
            <a:r>
              <a:rPr lang="en-US" sz="3200" i="1" u="sng" dirty="0" smtClean="0"/>
              <a:t>are more important</a:t>
            </a:r>
            <a:endParaRPr lang="en-US" sz="3200" i="1" u="sng" dirty="0"/>
          </a:p>
        </p:txBody>
      </p:sp>
      <p:pic>
        <p:nvPicPr>
          <p:cNvPr id="4098" name="Picture 2" descr="https://media.buzzle.com/media/images-en/gallery/human-expressions/1200-563866-situational-vs-dispositio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889" y="1326524"/>
            <a:ext cx="5907111" cy="3812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950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341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Explanations of Conformity</vt:lpstr>
      <vt:lpstr>Learnings from Zimbardo’s Stanford Prison Experiment</vt:lpstr>
      <vt:lpstr>Evaluating the Stanford Prison Experiment</vt:lpstr>
      <vt:lpstr>Evaluating the Stanford Prison Experiment</vt:lpstr>
      <vt:lpstr>Why We Conform:  “We want to be right, and we want to be liked”</vt:lpstr>
      <vt:lpstr>PowerPoint Presentation</vt:lpstr>
      <vt:lpstr>PowerPoint Presentation</vt:lpstr>
      <vt:lpstr>Dispositional and situational explanations</vt:lpstr>
      <vt:lpstr>Group polarization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Explanations of Conformity</dc:title>
  <dc:creator>Elaina Barroso</dc:creator>
  <cp:lastModifiedBy>Elaina Barroso</cp:lastModifiedBy>
  <cp:revision>10</cp:revision>
  <cp:lastPrinted>2017-12-04T19:56:53Z</cp:lastPrinted>
  <dcterms:created xsi:type="dcterms:W3CDTF">2017-11-30T17:42:46Z</dcterms:created>
  <dcterms:modified xsi:type="dcterms:W3CDTF">2018-05-09T01:50:25Z</dcterms:modified>
</cp:coreProperties>
</file>